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Nuni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regular.fntdata"/><Relationship Id="rId14" Type="http://schemas.openxmlformats.org/officeDocument/2006/relationships/slide" Target="slides/slide9.xml"/><Relationship Id="rId17" Type="http://schemas.openxmlformats.org/officeDocument/2006/relationships/font" Target="fonts/Nunito-italic.fntdata"/><Relationship Id="rId16" Type="http://schemas.openxmlformats.org/officeDocument/2006/relationships/font" Target="fonts/Nuni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Nuni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8292e87ff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8292e87ff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8292e87ffa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8292e87ffa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8292e87ffa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8292e87ffa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8292e87ffa_0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8292e87ffa_0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8292e87ffa_0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8292e87ffa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8292e87ffa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8292e87ffa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8292e87ffa_0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8292e87ffa_0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8292e87ffa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8292e87ffa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8292e87ffa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8292e87ffa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en.wikipedia.org/w/index.php?title=List_of_postal_codes_of_Canada:_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3"/>
          <p:cNvSpPr txBox="1"/>
          <p:nvPr/>
        </p:nvSpPr>
        <p:spPr>
          <a:xfrm>
            <a:off x="2308500" y="2571750"/>
            <a:ext cx="4527000" cy="3000000"/>
          </a:xfrm>
          <a:prstGeom prst="rect">
            <a:avLst/>
          </a:prstGeom>
          <a:noFill/>
          <a:ln>
            <a:noFill/>
          </a:ln>
        </p:spPr>
        <p:txBody>
          <a:bodyPr anchorCtr="0" anchor="t" bIns="91425" lIns="91425" spcFirstLastPara="1" rIns="91425" wrap="square" tIns="91425">
            <a:noAutofit/>
          </a:bodyPr>
          <a:lstStyle/>
          <a:p>
            <a:pPr indent="0" lvl="0" marL="0" rtl="0" algn="ctr">
              <a:lnSpc>
                <a:spcPct val="135294"/>
              </a:lnSpc>
              <a:spcBef>
                <a:spcPts val="800"/>
              </a:spcBef>
              <a:spcAft>
                <a:spcPts val="0"/>
              </a:spcAft>
              <a:buNone/>
            </a:pPr>
            <a:r>
              <a:rPr b="1" lang="en" sz="2550">
                <a:solidFill>
                  <a:srgbClr val="1F1F1F"/>
                </a:solidFill>
              </a:rPr>
              <a:t>Applied Data Science Capstone</a:t>
            </a:r>
            <a:endParaRPr b="1" sz="2550">
              <a:solidFill>
                <a:srgbClr val="1F1F1F"/>
              </a:solidFill>
            </a:endParaRPr>
          </a:p>
          <a:p>
            <a:pPr indent="0" lvl="0" marL="0" rtl="0" algn="ctr">
              <a:lnSpc>
                <a:spcPct val="187500"/>
              </a:lnSpc>
              <a:spcBef>
                <a:spcPts val="500"/>
              </a:spcBef>
              <a:spcAft>
                <a:spcPts val="0"/>
              </a:spcAft>
              <a:buNone/>
            </a:pPr>
            <a:r>
              <a:rPr lang="en" sz="1050">
                <a:solidFill>
                  <a:srgbClr val="1F1F1F"/>
                </a:solidFill>
              </a:rPr>
              <a:t>by IBM</a:t>
            </a:r>
            <a:endParaRPr sz="1050">
              <a:solidFill>
                <a:srgbClr val="1F1F1F"/>
              </a:solidFill>
            </a:endParaRPr>
          </a:p>
          <a:p>
            <a:pPr indent="0" lvl="0" marL="0" rtl="0" algn="ctr">
              <a:lnSpc>
                <a:spcPct val="115000"/>
              </a:lnSpc>
              <a:spcBef>
                <a:spcPts val="0"/>
              </a:spcBef>
              <a:spcAft>
                <a:spcPts val="0"/>
              </a:spcAft>
              <a:buNone/>
            </a:pPr>
            <a:r>
              <a:rPr lang="en" sz="1800"/>
              <a:t>Report on</a:t>
            </a:r>
            <a:endParaRPr sz="1800"/>
          </a:p>
          <a:p>
            <a:pPr indent="0" lvl="0" marL="0" rtl="0" algn="ctr">
              <a:lnSpc>
                <a:spcPct val="115000"/>
              </a:lnSpc>
              <a:spcBef>
                <a:spcPts val="0"/>
              </a:spcBef>
              <a:spcAft>
                <a:spcPts val="0"/>
              </a:spcAft>
              <a:buNone/>
            </a:pPr>
            <a:r>
              <a:rPr lang="en" sz="1800"/>
              <a:t>The Battle of Neighborhood</a:t>
            </a:r>
            <a:endParaRPr/>
          </a:p>
        </p:txBody>
      </p:sp>
      <p:sp>
        <p:nvSpPr>
          <p:cNvPr id="129" name="Google Shape;129;p13"/>
          <p:cNvSpPr txBox="1"/>
          <p:nvPr>
            <p:ph idx="4294967295" type="ctrTitle"/>
          </p:nvPr>
        </p:nvSpPr>
        <p:spPr>
          <a:xfrm>
            <a:off x="427275" y="585200"/>
            <a:ext cx="8024100" cy="1488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600">
                <a:solidFill>
                  <a:srgbClr val="1F1F1F"/>
                </a:solidFill>
                <a:highlight>
                  <a:srgbClr val="FFFFFF"/>
                </a:highlight>
              </a:rPr>
              <a:t> </a:t>
            </a:r>
            <a:r>
              <a:rPr b="1" lang="en" sz="3600">
                <a:solidFill>
                  <a:srgbClr val="1F1F1F"/>
                </a:solidFill>
                <a:highlight>
                  <a:srgbClr val="FFFFFF"/>
                </a:highlight>
              </a:rPr>
              <a:t>Optimum Place for Placing a Restaurant In Toronto</a:t>
            </a:r>
            <a:endParaRPr b="1" sz="3600">
              <a:solidFill>
                <a:srgbClr val="1F1F1F"/>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4"/>
          <p:cNvSpPr txBox="1"/>
          <p:nvPr>
            <p:ph idx="1" type="body"/>
          </p:nvPr>
        </p:nvSpPr>
        <p:spPr>
          <a:xfrm>
            <a:off x="1927825" y="558900"/>
            <a:ext cx="1907100" cy="402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Problem Expression:</a:t>
            </a:r>
            <a:endParaRPr b="1" sz="1800"/>
          </a:p>
          <a:p>
            <a:pPr indent="0" lvl="0" marL="0" rtl="0" algn="l">
              <a:spcBef>
                <a:spcPts val="1600"/>
              </a:spcBef>
              <a:spcAft>
                <a:spcPts val="0"/>
              </a:spcAft>
              <a:buNone/>
            </a:pPr>
            <a:r>
              <a:rPr lang="en" sz="1800">
                <a:solidFill>
                  <a:srgbClr val="1F1F1F"/>
                </a:solidFill>
                <a:highlight>
                  <a:srgbClr val="FFFFFF"/>
                </a:highlight>
                <a:latin typeface="Arial"/>
                <a:ea typeface="Arial"/>
                <a:cs typeface="Arial"/>
                <a:sym typeface="Arial"/>
              </a:rPr>
              <a:t>The problem is to find an optimum place for placing a restaurant in the city Toronto, Canada.</a:t>
            </a:r>
            <a:endParaRPr sz="1800"/>
          </a:p>
        </p:txBody>
      </p:sp>
      <p:sp>
        <p:nvSpPr>
          <p:cNvPr id="135" name="Google Shape;135;p14"/>
          <p:cNvSpPr txBox="1"/>
          <p:nvPr>
            <p:ph idx="1" type="body"/>
          </p:nvPr>
        </p:nvSpPr>
        <p:spPr>
          <a:xfrm>
            <a:off x="5517725" y="609450"/>
            <a:ext cx="1907100" cy="402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Context</a:t>
            </a:r>
            <a:r>
              <a:rPr b="1" lang="en" sz="1800"/>
              <a:t>:</a:t>
            </a:r>
            <a:endParaRPr b="1" sz="1800"/>
          </a:p>
          <a:p>
            <a:pPr indent="0" lvl="0" marL="0" rtl="0" algn="l">
              <a:spcBef>
                <a:spcPts val="1600"/>
              </a:spcBef>
              <a:spcAft>
                <a:spcPts val="0"/>
              </a:spcAft>
              <a:buNone/>
            </a:pPr>
            <a:r>
              <a:rPr lang="en" sz="1400">
                <a:solidFill>
                  <a:srgbClr val="1F1F1F"/>
                </a:solidFill>
                <a:highlight>
                  <a:srgbClr val="FFFFFF"/>
                </a:highlight>
                <a:latin typeface="Arial"/>
                <a:ea typeface="Arial"/>
                <a:cs typeface="Arial"/>
                <a:sym typeface="Arial"/>
              </a:rPr>
              <a:t>It would be very helpful for an entrepreneur and the chain food shops as the food restaurant business is the least cost investment business and also it is very beneficial as this business makes a great profit too. </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5"/>
          <p:cNvSpPr txBox="1"/>
          <p:nvPr>
            <p:ph idx="1" type="body"/>
          </p:nvPr>
        </p:nvSpPr>
        <p:spPr>
          <a:xfrm>
            <a:off x="5633775" y="558900"/>
            <a:ext cx="1907100" cy="402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Importance:</a:t>
            </a:r>
            <a:endParaRPr b="1" sz="1800"/>
          </a:p>
          <a:p>
            <a:pPr indent="0" lvl="0" marL="0" rtl="0" algn="l">
              <a:spcBef>
                <a:spcPts val="1600"/>
              </a:spcBef>
              <a:spcAft>
                <a:spcPts val="0"/>
              </a:spcAft>
              <a:buNone/>
            </a:pPr>
            <a:r>
              <a:rPr lang="en" sz="1400">
                <a:solidFill>
                  <a:srgbClr val="1F1F1F"/>
                </a:solidFill>
                <a:highlight>
                  <a:srgbClr val="FFFFFF"/>
                </a:highlight>
                <a:latin typeface="Arial"/>
                <a:ea typeface="Arial"/>
                <a:cs typeface="Arial"/>
                <a:sym typeface="Arial"/>
              </a:rPr>
              <a:t>It is important to find a suitable location for opening a food business where there are less competitors and more commercial institutions. A large number of food businesses shut down only for the choice of location.</a:t>
            </a:r>
            <a:endParaRPr sz="1400"/>
          </a:p>
        </p:txBody>
      </p:sp>
      <p:sp>
        <p:nvSpPr>
          <p:cNvPr id="141" name="Google Shape;141;p15"/>
          <p:cNvSpPr txBox="1"/>
          <p:nvPr>
            <p:ph idx="1" type="body"/>
          </p:nvPr>
        </p:nvSpPr>
        <p:spPr>
          <a:xfrm>
            <a:off x="1878575" y="558900"/>
            <a:ext cx="1907100" cy="402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t>Main Factors and Questions:</a:t>
            </a:r>
            <a:endParaRPr b="1" sz="1800"/>
          </a:p>
          <a:p>
            <a:pPr indent="0" lvl="0" marL="0" rtl="0" algn="l">
              <a:spcBef>
                <a:spcPts val="1600"/>
              </a:spcBef>
              <a:spcAft>
                <a:spcPts val="0"/>
              </a:spcAft>
              <a:buNone/>
            </a:pPr>
            <a:r>
              <a:rPr lang="en" sz="1400">
                <a:solidFill>
                  <a:srgbClr val="1F1F1F"/>
                </a:solidFill>
                <a:highlight>
                  <a:srgbClr val="FFFFFF"/>
                </a:highlight>
                <a:latin typeface="Arial"/>
                <a:ea typeface="Arial"/>
                <a:cs typeface="Arial"/>
                <a:sym typeface="Arial"/>
              </a:rPr>
              <a:t>There are two main factors. How many restaurants are already in the community? How many buyers the community holds?</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rPr>
              <a:t>Data Collection:</a:t>
            </a:r>
            <a:endParaRPr b="1" sz="2400">
              <a:solidFill>
                <a:srgbClr val="000000"/>
              </a:solidFill>
            </a:endParaRPr>
          </a:p>
        </p:txBody>
      </p:sp>
      <p:sp>
        <p:nvSpPr>
          <p:cNvPr id="147" name="Google Shape;147;p1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u="sng">
                <a:solidFill>
                  <a:srgbClr val="1F1F1F"/>
                </a:solidFill>
                <a:highlight>
                  <a:srgbClr val="FFFFFF"/>
                </a:highlight>
                <a:latin typeface="Arial"/>
                <a:ea typeface="Arial"/>
                <a:cs typeface="Arial"/>
                <a:sym typeface="Arial"/>
              </a:rPr>
              <a:t>The data of the locations of Toronto: </a:t>
            </a:r>
            <a:r>
              <a:rPr lang="en" sz="1400">
                <a:solidFill>
                  <a:srgbClr val="1F1F1F"/>
                </a:solidFill>
                <a:highlight>
                  <a:srgbClr val="FFFFFF"/>
                </a:highlight>
                <a:latin typeface="Arial"/>
                <a:ea typeface="Arial"/>
                <a:cs typeface="Arial"/>
                <a:sym typeface="Arial"/>
              </a:rPr>
              <a:t>(</a:t>
            </a:r>
            <a:r>
              <a:rPr lang="en" sz="1400" u="sng">
                <a:solidFill>
                  <a:srgbClr val="1155CC"/>
                </a:solidFill>
                <a:highlight>
                  <a:srgbClr val="FFFFFF"/>
                </a:highlight>
                <a:latin typeface="Arial"/>
                <a:ea typeface="Arial"/>
                <a:cs typeface="Arial"/>
                <a:sym typeface="Arial"/>
                <a:hlinkClick r:id="rId3"/>
              </a:rPr>
              <a:t>https://en.wikipedia.org/w/index.php?title=List_of_postal_codes_of_Canada:_M</a:t>
            </a:r>
            <a:r>
              <a:rPr lang="en" sz="1400">
                <a:solidFill>
                  <a:srgbClr val="1F1F1F"/>
                </a:solidFill>
                <a:highlight>
                  <a:srgbClr val="FFFFFF"/>
                </a:highlight>
                <a:latin typeface="Arial"/>
                <a:ea typeface="Arial"/>
                <a:cs typeface="Arial"/>
                <a:sym typeface="Arial"/>
              </a:rPr>
              <a:t>) </a:t>
            </a:r>
            <a:endParaRPr sz="1400">
              <a:solidFill>
                <a:srgbClr val="1F1F1F"/>
              </a:solidFill>
              <a:highlight>
                <a:srgbClr val="FFFFFF"/>
              </a:highlight>
              <a:latin typeface="Arial"/>
              <a:ea typeface="Arial"/>
              <a:cs typeface="Arial"/>
              <a:sym typeface="Arial"/>
            </a:endParaRPr>
          </a:p>
          <a:p>
            <a:pPr indent="0" lvl="0" marL="0" rtl="0" algn="l">
              <a:spcBef>
                <a:spcPts val="0"/>
              </a:spcBef>
              <a:spcAft>
                <a:spcPts val="0"/>
              </a:spcAft>
              <a:buNone/>
            </a:pPr>
            <a:r>
              <a:rPr lang="en" sz="1400" u="sng">
                <a:solidFill>
                  <a:srgbClr val="1F1F1F"/>
                </a:solidFill>
                <a:highlight>
                  <a:srgbClr val="FFFFFF"/>
                </a:highlight>
                <a:latin typeface="Arial"/>
                <a:ea typeface="Arial"/>
                <a:cs typeface="Arial"/>
                <a:sym typeface="Arial"/>
              </a:rPr>
              <a:t>The geo spatial data :</a:t>
            </a:r>
            <a:r>
              <a:rPr lang="en" sz="1400">
                <a:solidFill>
                  <a:srgbClr val="1F1F1F"/>
                </a:solidFill>
                <a:highlight>
                  <a:srgbClr val="FFFFFF"/>
                </a:highlight>
                <a:latin typeface="Arial"/>
                <a:ea typeface="Arial"/>
                <a:cs typeface="Arial"/>
                <a:sym typeface="Arial"/>
              </a:rPr>
              <a:t> ( https://cocl.us/Geospatial_data ) , It has given the locations of the neighborhood which were used for mapping. </a:t>
            </a:r>
            <a:endParaRPr sz="1400">
              <a:solidFill>
                <a:srgbClr val="1F1F1F"/>
              </a:solidFill>
              <a:highlight>
                <a:srgbClr val="FFFFFF"/>
              </a:highlight>
              <a:latin typeface="Arial"/>
              <a:ea typeface="Arial"/>
              <a:cs typeface="Arial"/>
              <a:sym typeface="Arial"/>
            </a:endParaRPr>
          </a:p>
          <a:p>
            <a:pPr indent="0" lvl="0" marL="0" rtl="0" algn="l">
              <a:spcBef>
                <a:spcPts val="0"/>
              </a:spcBef>
              <a:spcAft>
                <a:spcPts val="0"/>
              </a:spcAft>
              <a:buNone/>
            </a:pPr>
            <a:r>
              <a:rPr lang="en" sz="1400" u="sng">
                <a:solidFill>
                  <a:srgbClr val="1F1F1F"/>
                </a:solidFill>
                <a:highlight>
                  <a:srgbClr val="FFFFFF"/>
                </a:highlight>
                <a:latin typeface="Arial"/>
                <a:ea typeface="Arial"/>
                <a:cs typeface="Arial"/>
                <a:sym typeface="Arial"/>
              </a:rPr>
              <a:t>Foursquare:</a:t>
            </a:r>
            <a:r>
              <a:rPr lang="en" sz="1400">
                <a:solidFill>
                  <a:srgbClr val="1F1F1F"/>
                </a:solidFill>
                <a:highlight>
                  <a:srgbClr val="FFFFFF"/>
                </a:highlight>
                <a:latin typeface="Arial"/>
                <a:ea typeface="Arial"/>
                <a:cs typeface="Arial"/>
                <a:sym typeface="Arial"/>
              </a:rPr>
              <a:t> was used for the data of finding restaurants and commercial places in the neighborhoods of Toronto.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Map of the already placed Restaurants:</a:t>
            </a:r>
            <a:endParaRPr b="1">
              <a:solidFill>
                <a:srgbClr val="000000"/>
              </a:solidFill>
            </a:endParaRPr>
          </a:p>
        </p:txBody>
      </p:sp>
      <p:pic>
        <p:nvPicPr>
          <p:cNvPr id="153" name="Google Shape;153;p17"/>
          <p:cNvPicPr preferRelativeResize="0"/>
          <p:nvPr/>
        </p:nvPicPr>
        <p:blipFill>
          <a:blip r:embed="rId3">
            <a:alphaModFix/>
          </a:blip>
          <a:stretch>
            <a:fillRect/>
          </a:stretch>
        </p:blipFill>
        <p:spPr>
          <a:xfrm>
            <a:off x="819150" y="1592075"/>
            <a:ext cx="5408899" cy="30425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1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Map of the most busiest places:</a:t>
            </a:r>
            <a:endParaRPr b="1">
              <a:solidFill>
                <a:srgbClr val="000000"/>
              </a:solidFill>
            </a:endParaRPr>
          </a:p>
        </p:txBody>
      </p:sp>
      <p:pic>
        <p:nvPicPr>
          <p:cNvPr id="159" name="Google Shape;159;p18"/>
          <p:cNvPicPr preferRelativeResize="0"/>
          <p:nvPr/>
        </p:nvPicPr>
        <p:blipFill>
          <a:blip r:embed="rId3">
            <a:alphaModFix/>
          </a:blip>
          <a:stretch>
            <a:fillRect/>
          </a:stretch>
        </p:blipFill>
        <p:spPr>
          <a:xfrm>
            <a:off x="819150" y="1589100"/>
            <a:ext cx="5401776" cy="30384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1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Result Table</a:t>
            </a:r>
            <a:endParaRPr b="1">
              <a:solidFill>
                <a:srgbClr val="000000"/>
              </a:solidFill>
            </a:endParaRPr>
          </a:p>
        </p:txBody>
      </p:sp>
      <p:pic>
        <p:nvPicPr>
          <p:cNvPr id="165" name="Google Shape;165;p19"/>
          <p:cNvPicPr preferRelativeResize="0"/>
          <p:nvPr/>
        </p:nvPicPr>
        <p:blipFill>
          <a:blip r:embed="rId3">
            <a:alphaModFix/>
          </a:blip>
          <a:stretch>
            <a:fillRect/>
          </a:stretch>
        </p:blipFill>
        <p:spPr>
          <a:xfrm>
            <a:off x="819150" y="1454275"/>
            <a:ext cx="5401776" cy="33783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0"/>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Conclusion</a:t>
            </a:r>
            <a:endParaRPr b="1">
              <a:solidFill>
                <a:srgbClr val="000000"/>
              </a:solidFill>
            </a:endParaRPr>
          </a:p>
        </p:txBody>
      </p:sp>
      <p:sp>
        <p:nvSpPr>
          <p:cNvPr id="171" name="Google Shape;171;p20"/>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highlight>
                  <a:srgbClr val="FFFFFF"/>
                </a:highlight>
                <a:latin typeface="Arial"/>
                <a:ea typeface="Arial"/>
                <a:cs typeface="Arial"/>
                <a:sym typeface="Arial"/>
              </a:rPr>
              <a:t>Harbourfront East, Toronto Islands, Union Station are the places most suitable to place a restaurant in the city Toronto</a:t>
            </a:r>
            <a:endParaRPr sz="1400">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1"/>
          <p:cNvSpPr txBox="1"/>
          <p:nvPr>
            <p:ph type="title"/>
          </p:nvPr>
        </p:nvSpPr>
        <p:spPr>
          <a:xfrm>
            <a:off x="819150" y="209445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000000"/>
                </a:solidFill>
              </a:rPr>
              <a:t>Thank You</a:t>
            </a:r>
            <a:endParaRPr b="1">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